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jZNyaXgG0mwZNwXx74o3JionR3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913b17e4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28913b17e4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d965689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4d965689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d965689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4d965689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d9656890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4d965689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d9656890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4d9656890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d965689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4d965689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d965689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4d965689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5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5" name="Google Shape;35;p35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35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hyperlink" Target="https://youtu.be/LAtPHANEfQo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hyperlink" Target="https://youtu.be/LAtPHANEfQo" TargetMode="External"/><Relationship Id="rId5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hyperlink" Target="https://youtu.be/eyqwLiowZi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7.gif"/><Relationship Id="rId5" Type="http://schemas.openxmlformats.org/officeDocument/2006/relationships/hyperlink" Target="https://youtu.be/eyqwLiowZiU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913b17e46_1_2"/>
          <p:cNvSpPr txBox="1"/>
          <p:nvPr>
            <p:ph type="ctrTitle"/>
          </p:nvPr>
        </p:nvSpPr>
        <p:spPr>
          <a:xfrm>
            <a:off x="311708" y="733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313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323"/>
              <a:buNone/>
            </a:pPr>
            <a:r>
              <a:rPr lang="en" sz="4177">
                <a:latin typeface="Times New Roman"/>
                <a:ea typeface="Times New Roman"/>
                <a:cs typeface="Times New Roman"/>
                <a:sym typeface="Times New Roman"/>
              </a:rPr>
              <a:t>Introduction to Robotics</a:t>
            </a:r>
            <a:endParaRPr sz="41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323"/>
              <a:buNone/>
            </a:pPr>
            <a:r>
              <a:rPr lang="en" sz="4177">
                <a:latin typeface="Times New Roman"/>
                <a:ea typeface="Times New Roman"/>
                <a:cs typeface="Times New Roman"/>
                <a:sym typeface="Times New Roman"/>
              </a:rPr>
              <a:t>CSE 461</a:t>
            </a:r>
            <a:endParaRPr sz="41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g28913b17e46_1_2"/>
          <p:cNvSpPr txBox="1"/>
          <p:nvPr>
            <p:ph idx="1" type="subTitle"/>
          </p:nvPr>
        </p:nvSpPr>
        <p:spPr>
          <a:xfrm>
            <a:off x="311700" y="2834125"/>
            <a:ext cx="85206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54"/>
              <a:buFont typeface="Arial"/>
              <a:buNone/>
            </a:pPr>
            <a:r>
              <a:rPr lang="en" sz="15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4 : Chapter 1(Introduction to robotics: basics)</a:t>
            </a:r>
            <a:endParaRPr sz="178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1351"/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1351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Niloy Irtisam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1351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Lecturer, Dept. of Computer Science and Engineering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1351"/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Brac University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68168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g28913b17e46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405" y="123700"/>
            <a:ext cx="1311550" cy="13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33.jpg" id="120" name="Google Shape;120;p8"/>
          <p:cNvPicPr preferRelativeResize="0"/>
          <p:nvPr/>
        </p:nvPicPr>
        <p:blipFill rotWithShape="1">
          <a:blip r:embed="rId3">
            <a:alphaModFix/>
          </a:blip>
          <a:srcRect b="12470" l="0" r="0" t="0"/>
          <a:stretch/>
        </p:blipFill>
        <p:spPr>
          <a:xfrm>
            <a:off x="0" y="1"/>
            <a:ext cx="9144000" cy="4501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36.jpg" id="125" name="Google Shape;1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4d96568907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4d96568907_0_13"/>
          <p:cNvSpPr txBox="1"/>
          <p:nvPr/>
        </p:nvSpPr>
        <p:spPr>
          <a:xfrm>
            <a:off x="309525" y="323175"/>
            <a:ext cx="229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Pneumatic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4d96568907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575" y="1824038"/>
            <a:ext cx="57054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4d96568907_0_18"/>
          <p:cNvSpPr txBox="1"/>
          <p:nvPr/>
        </p:nvSpPr>
        <p:spPr>
          <a:xfrm>
            <a:off x="309525" y="323175"/>
            <a:ext cx="229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Hydraulic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4d96568907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9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4d96568907_0_22"/>
          <p:cNvSpPr txBox="1"/>
          <p:nvPr/>
        </p:nvSpPr>
        <p:spPr>
          <a:xfrm>
            <a:off x="309525" y="323175"/>
            <a:ext cx="229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</a:t>
            </a:r>
            <a:endParaRPr b="0" i="0" sz="2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4d96568907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50" y="1825175"/>
            <a:ext cx="816292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4d96568907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625" y="1176525"/>
            <a:ext cx="80581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Motor</a:t>
            </a:r>
            <a:endParaRPr/>
          </a:p>
        </p:txBody>
      </p:sp>
      <p:pic>
        <p:nvPicPr>
          <p:cNvPr id="155" name="Google Shape;1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026" y="480288"/>
            <a:ext cx="5903599" cy="418292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/>
          <p:nvPr/>
        </p:nvSpPr>
        <p:spPr>
          <a:xfrm>
            <a:off x="3762162" y="408119"/>
            <a:ext cx="16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Stator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2482238" y="4016737"/>
            <a:ext cx="1619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Rotor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motor </a:t>
            </a:r>
            <a:endParaRPr/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017727"/>
            <a:ext cx="4389025" cy="35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/>
          <p:nvPr/>
        </p:nvSpPr>
        <p:spPr>
          <a:xfrm>
            <a:off x="125023" y="4673114"/>
            <a:ext cx="28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https://youtu.be/LAtPHANEfQo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DC motor </a:t>
            </a:r>
            <a:endParaRPr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017727"/>
            <a:ext cx="4389025" cy="35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/>
          <p:nvPr/>
        </p:nvSpPr>
        <p:spPr>
          <a:xfrm>
            <a:off x="125023" y="4673114"/>
            <a:ext cx="28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https://youtu.be/LAtPHANEfQo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3124" y="1170125"/>
            <a:ext cx="4138476" cy="238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Stepper Motor </a:t>
            </a:r>
            <a:endParaRPr/>
          </a:p>
        </p:txBody>
      </p:sp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6" y="1152471"/>
            <a:ext cx="3988175" cy="31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/>
        </p:nvSpPr>
        <p:spPr>
          <a:xfrm>
            <a:off x="1673175" y="4647750"/>
            <a:ext cx="26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https://youtu.be/eyqwLiowZiU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Previous Class</a:t>
            </a:r>
            <a:endParaRPr/>
          </a:p>
        </p:txBody>
      </p:sp>
      <p:sp>
        <p:nvSpPr>
          <p:cNvPr id="77" name="Google Shape;77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Subsystem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Subsystem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Stepper Motor </a:t>
            </a:r>
            <a:endParaRPr/>
          </a:p>
        </p:txBody>
      </p:sp>
      <p:pic>
        <p:nvPicPr>
          <p:cNvPr id="185" name="Google Shape;1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6" y="1152471"/>
            <a:ext cx="3988175" cy="31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5196" y="911725"/>
            <a:ext cx="3307800" cy="332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5"/>
          <p:cNvSpPr txBox="1"/>
          <p:nvPr/>
        </p:nvSpPr>
        <p:spPr>
          <a:xfrm>
            <a:off x="1673175" y="4647750"/>
            <a:ext cx="26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https://youtu.be/eyqwLiowZiU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Servo Motor </a:t>
            </a:r>
            <a:endParaRPr/>
          </a:p>
        </p:txBody>
      </p:sp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030" y="335163"/>
            <a:ext cx="6183850" cy="44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Next Class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Quiz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28.jpg"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24d96568907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628650"/>
            <a:ext cx="58293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4d9656890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46" y="1063938"/>
            <a:ext cx="3015600" cy="30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4d9656890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1471" y="1169975"/>
            <a:ext cx="5621154" cy="280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29.jpg" id="98" name="Google Shape;98;p4"/>
          <p:cNvPicPr preferRelativeResize="0"/>
          <p:nvPr/>
        </p:nvPicPr>
        <p:blipFill rotWithShape="1">
          <a:blip r:embed="rId3">
            <a:alphaModFix/>
          </a:blip>
          <a:srcRect b="16036" l="0" r="0" t="0"/>
          <a:stretch/>
        </p:blipFill>
        <p:spPr>
          <a:xfrm>
            <a:off x="0" y="0"/>
            <a:ext cx="9144000" cy="431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31.jpg" id="103" name="Google Shape;103;p5"/>
          <p:cNvPicPr preferRelativeResize="0"/>
          <p:nvPr/>
        </p:nvPicPr>
        <p:blipFill rotWithShape="1">
          <a:blip r:embed="rId3">
            <a:alphaModFix/>
          </a:blip>
          <a:srcRect b="19736" l="0" r="0" t="0"/>
          <a:stretch/>
        </p:blipFill>
        <p:spPr>
          <a:xfrm>
            <a:off x="0" y="0"/>
            <a:ext cx="9144000" cy="412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End Effector</a:t>
            </a:r>
            <a:endParaRPr/>
          </a:p>
        </p:txBody>
      </p:sp>
      <p:pic>
        <p:nvPicPr>
          <p:cNvPr descr="Image result for end effector"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516" y="1508837"/>
            <a:ext cx="6072188" cy="242173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/>
          <p:nvPr/>
        </p:nvSpPr>
        <p:spPr>
          <a:xfrm>
            <a:off x="271603" y="4276767"/>
            <a:ext cx="8510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Two types of fingered end-effectors: (a) gripper type, (b) anthropomorphic type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32.jpg" id="115" name="Google Shape;115;p7"/>
          <p:cNvPicPr preferRelativeResize="0"/>
          <p:nvPr/>
        </p:nvPicPr>
        <p:blipFill rotWithShape="1">
          <a:blip r:embed="rId3">
            <a:alphaModFix/>
          </a:blip>
          <a:srcRect b="23698" l="0" r="0" t="0"/>
          <a:stretch/>
        </p:blipFill>
        <p:spPr>
          <a:xfrm>
            <a:off x="0" y="0"/>
            <a:ext cx="9144000" cy="392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